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8" r:id="rId3"/>
    <p:sldId id="264" r:id="rId4"/>
    <p:sldId id="267" r:id="rId5"/>
    <p:sldId id="266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E7108F-597A-491F-9F52-EF1528179273}" v="12" dt="2025-10-04T20:13:40.772"/>
    <p1510:client id="{4416C17D-1684-0746-2E3B-28D224DB007C}" v="730" dt="2025-10-05T12:20:17.204"/>
    <p1510:client id="{4CEE3208-AD68-4F2D-879F-9C4D6D00906D}" v="314" dt="2025-10-04T20:26:36.022"/>
    <p1510:client id="{82B31E59-B13F-4BF1-AC4C-2D9207994BF3}" v="577" dt="2025-10-05T09:30:47.994"/>
    <p1510:client id="{946F422A-990A-002D-DD1E-8E0ACFE6B832}" v="517" dt="2025-10-05T11:03:41.983"/>
    <p1510:client id="{ED0FBBB2-CC2E-091F-6EB6-D06E29B3BBB0}" v="52" dt="2025-10-05T10:33:29.550"/>
    <p1510:client id="{ED906E32-AA9B-882C-F96F-5B2C287A5E3A}" v="4" dt="2025-10-05T01:21:20.4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706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411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8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5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147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078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10/5/2025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86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10/5/2025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419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10/5/2025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71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46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038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61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448DB1-4196-18A6-15DA-C72635C1B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67594B-2B62-7B3D-084D-3A8D134A6C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6A10D8F-D463-70E5-239B-17AD65EF4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73183" y="173181"/>
            <a:ext cx="6858002" cy="651164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0000"/>
                </a:schemeClr>
              </a:gs>
              <a:gs pos="26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435BC7-F2BA-0C10-36CC-C12D5CA0C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506" y="603315"/>
            <a:ext cx="5649211" cy="3685731"/>
          </a:xfrm>
        </p:spPr>
        <p:txBody>
          <a:bodyPr anchor="t">
            <a:normAutofit/>
          </a:bodyPr>
          <a:lstStyle/>
          <a:p>
            <a:pPr algn="l"/>
            <a:r>
              <a:rPr lang="en-GB" sz="6600"/>
              <a:t>Hunting for Exoplanets with AI</a:t>
            </a:r>
            <a:endParaRPr lang="en-IE" sz="66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A10377-2049-EB4F-64E1-C44A8751D6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44" y="5471991"/>
            <a:ext cx="5936103" cy="1290807"/>
          </a:xfrm>
        </p:spPr>
        <p:txBody>
          <a:bodyPr anchor="ctr">
            <a:normAutofit/>
          </a:bodyPr>
          <a:lstStyle/>
          <a:p>
            <a:pPr algn="l"/>
            <a:r>
              <a:rPr lang="en-GB" sz="2200"/>
              <a:t>By Robert Shanahan, Adam Downes, Sean Sibindi, Conor Power and Philip Roche</a:t>
            </a:r>
            <a:endParaRPr lang="en-IE" sz="2200"/>
          </a:p>
        </p:txBody>
      </p:sp>
    </p:spTree>
    <p:extLst>
      <p:ext uri="{BB962C8B-B14F-4D97-AF65-F5344CB8AC3E}">
        <p14:creationId xmlns:p14="http://schemas.microsoft.com/office/powerpoint/2010/main" val="6859768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1977A4-1890-1B4B-4E3B-1C49EE9F3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6802" y="603504"/>
            <a:ext cx="5577902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Why?</a:t>
            </a:r>
          </a:p>
        </p:txBody>
      </p:sp>
      <p:pic>
        <p:nvPicPr>
          <p:cNvPr id="4" name="Picture 3" descr="A diagram of the solar system&#10;&#10;AI-generated content may be incorrect.">
            <a:extLst>
              <a:ext uri="{FF2B5EF4-FFF2-40B4-BE49-F238E27FC236}">
                <a16:creationId xmlns:a16="http://schemas.microsoft.com/office/drawing/2014/main" id="{F65B52FA-D40F-F26C-9DCB-C32A280A17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2" b="7518"/>
          <a:stretch>
            <a:fillRect/>
          </a:stretch>
        </p:blipFill>
        <p:spPr>
          <a:xfrm>
            <a:off x="612648" y="1911891"/>
            <a:ext cx="4681506" cy="306260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8BE90-B72F-67A8-032E-8815D371D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6802" y="2212848"/>
            <a:ext cx="5577902" cy="40965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ea typeface="+mn-lt"/>
                <a:cs typeface="+mn-lt"/>
              </a:rPr>
              <a:t>Kepler detects planets &gt; ~1.2 Earth radii (Humphrey et al.)</a:t>
            </a:r>
            <a:endParaRPr lang="en-US" sz="1800" dirty="0"/>
          </a:p>
          <a:p>
            <a:r>
              <a:rPr lang="en-US" sz="1800" dirty="0">
                <a:ea typeface="+mn-lt"/>
                <a:cs typeface="+mn-lt"/>
              </a:rPr>
              <a:t>Earth-sized planets would be missed</a:t>
            </a:r>
            <a:endParaRPr lang="en-US" sz="1800"/>
          </a:p>
          <a:p>
            <a:r>
              <a:rPr lang="en-US" sz="1800" dirty="0">
                <a:ea typeface="+mn-lt"/>
                <a:cs typeface="+mn-lt"/>
              </a:rPr>
              <a:t>Kepler data is dense and hard to analyze manually</a:t>
            </a:r>
            <a:endParaRPr lang="en-US" sz="1800"/>
          </a:p>
          <a:p>
            <a:r>
              <a:rPr lang="en-US" sz="1800" dirty="0">
                <a:ea typeface="+mn-lt"/>
                <a:cs typeface="+mn-lt"/>
              </a:rPr>
              <a:t>Machine learning speeds up discovery and reveals patterns that are not immediately obvious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66465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5">
            <a:extLst>
              <a:ext uri="{FF2B5EF4-FFF2-40B4-BE49-F238E27FC236}">
                <a16:creationId xmlns:a16="http://schemas.microsoft.com/office/drawing/2014/main" id="{BA2AFC67-0973-EC0D-F14E-710D701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D542C-6E3A-A617-2506-85BAC90B1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306" y="292688"/>
            <a:ext cx="2851570" cy="1827837"/>
          </a:xfrm>
        </p:spPr>
        <p:txBody>
          <a:bodyPr anchor="b">
            <a:normAutofit/>
          </a:bodyPr>
          <a:lstStyle/>
          <a:p>
            <a:r>
              <a:rPr lang="en-IE" dirty="0"/>
              <a:t>What did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9E79B-F45D-FD97-31FA-B58AE2F9E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500980"/>
            <a:ext cx="3553412" cy="41224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endParaRPr lang="en-IE" sz="1500" dirty="0"/>
          </a:p>
          <a:p>
            <a:pPr marL="0" indent="0">
              <a:lnSpc>
                <a:spcPct val="110000"/>
              </a:lnSpc>
              <a:buNone/>
            </a:pPr>
            <a:endParaRPr lang="en-IE" sz="1500" dirty="0"/>
          </a:p>
          <a:p>
            <a:r>
              <a:rPr lang="en-IE" sz="1500" dirty="0">
                <a:ea typeface="+mn-lt"/>
                <a:cs typeface="+mn-lt"/>
              </a:rPr>
              <a:t>Uses AI to classify potential exoplanets, highlighting the most promising candidates for further study.</a:t>
            </a:r>
          </a:p>
          <a:p>
            <a:r>
              <a:rPr lang="en-IE" sz="1500" dirty="0">
                <a:ea typeface="+mn-lt"/>
                <a:cs typeface="+mn-lt"/>
              </a:rPr>
              <a:t>Processes data </a:t>
            </a:r>
            <a:r>
              <a:rPr lang="en-IE" sz="1500" b="1" dirty="0">
                <a:ea typeface="+mn-lt"/>
                <a:cs typeface="+mn-lt"/>
              </a:rPr>
              <a:t>faster and more accurately</a:t>
            </a:r>
            <a:r>
              <a:rPr lang="en-IE" sz="1500" dirty="0">
                <a:ea typeface="+mn-lt"/>
                <a:cs typeface="+mn-lt"/>
              </a:rPr>
              <a:t> than traditional manual analysis.</a:t>
            </a:r>
            <a:endParaRPr lang="en-IE" dirty="0"/>
          </a:p>
          <a:p>
            <a:r>
              <a:rPr lang="en-IE" sz="1500" dirty="0">
                <a:ea typeface="+mn-lt"/>
                <a:cs typeface="+mn-lt"/>
              </a:rPr>
              <a:t>Trained on NASA’s </a:t>
            </a:r>
            <a:r>
              <a:rPr lang="en-IE" sz="1500" b="1" dirty="0">
                <a:ea typeface="+mn-lt"/>
                <a:cs typeface="+mn-lt"/>
              </a:rPr>
              <a:t>Kepler, K2, and TESS</a:t>
            </a:r>
            <a:r>
              <a:rPr lang="en-IE" sz="1500" dirty="0">
                <a:ea typeface="+mn-lt"/>
                <a:cs typeface="+mn-lt"/>
              </a:rPr>
              <a:t> datasets.</a:t>
            </a:r>
            <a:endParaRPr lang="en-IE" dirty="0"/>
          </a:p>
          <a:p>
            <a:pPr>
              <a:lnSpc>
                <a:spcPct val="110000"/>
              </a:lnSpc>
            </a:pPr>
            <a:endParaRPr lang="en-IE" sz="1500" dirty="0"/>
          </a:p>
          <a:p>
            <a:pPr>
              <a:lnSpc>
                <a:spcPct val="110000"/>
              </a:lnSpc>
            </a:pPr>
            <a:endParaRPr lang="en-IE" sz="1500" dirty="0"/>
          </a:p>
          <a:p>
            <a:pPr>
              <a:lnSpc>
                <a:spcPct val="110000"/>
              </a:lnSpc>
            </a:pPr>
            <a:endParaRPr lang="en-IE" sz="1500" dirty="0"/>
          </a:p>
          <a:p>
            <a:pPr>
              <a:lnSpc>
                <a:spcPct val="110000"/>
              </a:lnSpc>
            </a:pPr>
            <a:endParaRPr lang="en-IE" sz="1500"/>
          </a:p>
          <a:p>
            <a:pPr>
              <a:lnSpc>
                <a:spcPct val="110000"/>
              </a:lnSpc>
            </a:pPr>
            <a:endParaRPr lang="en-IE" sz="1500"/>
          </a:p>
        </p:txBody>
      </p:sp>
      <p:pic>
        <p:nvPicPr>
          <p:cNvPr id="4" name="Picture 3" descr="A graph of confusion matrix">
            <a:extLst>
              <a:ext uri="{FF2B5EF4-FFF2-40B4-BE49-F238E27FC236}">
                <a16:creationId xmlns:a16="http://schemas.microsoft.com/office/drawing/2014/main" id="{E257F478-D3A1-407F-6FCC-2097195134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8641"/>
          <a:stretch>
            <a:fillRect/>
          </a:stretch>
        </p:blipFill>
        <p:spPr>
          <a:xfrm>
            <a:off x="4171024" y="10"/>
            <a:ext cx="743945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92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2AFC67-0973-EC0D-F14E-710D701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C0122E-6DC3-182B-1A0D-CC75DE530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3553412" cy="1527048"/>
          </a:xfrm>
        </p:spPr>
        <p:txBody>
          <a:bodyPr anchor="b">
            <a:normAutofit/>
          </a:bodyPr>
          <a:lstStyle/>
          <a:p>
            <a:r>
              <a:rPr lang="en-GB" dirty="0"/>
              <a:t> Orbit Simulation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FAA2059C-D5B4-47B2-5010-B5DD2599C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811795"/>
            <a:ext cx="3553412" cy="41224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1800"/>
          </a:p>
          <a:p>
            <a:r>
              <a:rPr lang="en-US" sz="1800" dirty="0">
                <a:ea typeface="+mn-lt"/>
                <a:cs typeface="+mn-lt"/>
              </a:rPr>
              <a:t>Injects hypothetical planets into real systems based on NASA K1 and K2 data</a:t>
            </a:r>
          </a:p>
          <a:p>
            <a:r>
              <a:rPr lang="en-US" sz="1800" dirty="0">
                <a:ea typeface="+mn-lt"/>
                <a:cs typeface="+mn-lt"/>
              </a:rPr>
              <a:t>Tests long-term orbital stability</a:t>
            </a:r>
            <a:endParaRPr lang="en-US" dirty="0">
              <a:ea typeface="+mn-lt"/>
              <a:cs typeface="+mn-lt"/>
            </a:endParaRPr>
          </a:p>
          <a:p>
            <a:r>
              <a:rPr lang="en-US" sz="1800" dirty="0">
                <a:ea typeface="+mn-lt"/>
                <a:cs typeface="+mn-lt"/>
              </a:rPr>
              <a:t>Confirms physically and statistically viable planets</a:t>
            </a:r>
            <a:endParaRPr lang="en-US" dirty="0"/>
          </a:p>
          <a:p>
            <a:endParaRPr lang="en-US" sz="1800" dirty="0"/>
          </a:p>
        </p:txBody>
      </p:sp>
      <p:pic>
        <p:nvPicPr>
          <p:cNvPr id="3" name="Screen Recording 2025-10-05 020927">
            <a:hlinkClick r:id="" action="ppaction://media"/>
            <a:extLst>
              <a:ext uri="{FF2B5EF4-FFF2-40B4-BE49-F238E27FC236}">
                <a16:creationId xmlns:a16="http://schemas.microsoft.com/office/drawing/2014/main" id="{7763EA62-5543-939A-0424-40ABAA180E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90665" y="685800"/>
            <a:ext cx="7045325" cy="5486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19432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0617B06-44B8-4627-86D2-CB786FC07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7D8475-210A-AC51-EF4F-C06769450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160" y="182399"/>
            <a:ext cx="9297534" cy="1532417"/>
          </a:xfrm>
        </p:spPr>
        <p:txBody>
          <a:bodyPr anchor="b">
            <a:normAutofit/>
          </a:bodyPr>
          <a:lstStyle/>
          <a:p>
            <a:r>
              <a:rPr lang="en-GB" sz="3300"/>
              <a:t>MEGNO - (Mean Exponential Growth factor of Nearby orbits)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A77E1-AF31-4F1C-0238-9544842C8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582" y="1310479"/>
            <a:ext cx="5898614" cy="25825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GB" sz="1800" b="1" dirty="0">
              <a:ea typeface="+mn-lt"/>
              <a:cs typeface="+mn-lt"/>
            </a:endParaRPr>
          </a:p>
          <a:p>
            <a:r>
              <a:rPr lang="en-GB" sz="1800" b="1" dirty="0">
                <a:ea typeface="+mn-lt"/>
                <a:cs typeface="+mn-lt"/>
              </a:rPr>
              <a:t>MEGNO measures orbital stability of a theoretical exoplanet. </a:t>
            </a:r>
            <a:endParaRPr lang="en-US" sz="1800" b="1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GB" sz="1800" b="1" dirty="0">
                <a:ea typeface="+mn-lt"/>
                <a:cs typeface="+mn-lt"/>
              </a:rPr>
              <a:t>Darker areas = more stable.</a:t>
            </a:r>
            <a:endParaRPr lang="en-US" sz="1800" b="1" dirty="0">
              <a:ea typeface="+mn-lt"/>
              <a:cs typeface="+mn-lt"/>
            </a:endParaRPr>
          </a:p>
          <a:p>
            <a:endParaRPr lang="en-GB" sz="1800" b="1" dirty="0">
              <a:ea typeface="+mn-lt"/>
              <a:cs typeface="+mn-lt"/>
            </a:endParaRPr>
          </a:p>
          <a:p>
            <a:pPr>
              <a:buNone/>
            </a:pPr>
            <a:endParaRPr lang="en-GB" sz="18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1BA6F2-E0A8-1299-88AC-7A25F65E0770}"/>
              </a:ext>
            </a:extLst>
          </p:cNvPr>
          <p:cNvSpPr txBox="1"/>
          <p:nvPr/>
        </p:nvSpPr>
        <p:spPr>
          <a:xfrm>
            <a:off x="6549190" y="1726532"/>
            <a:ext cx="459806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GB" b="1">
                <a:cs typeface="Arial"/>
              </a:rPr>
              <a:t> Grid-based probability mapping shows where a planet is most likely to exist. </a:t>
            </a:r>
            <a:r>
              <a:rPr lang="en-US">
                <a:cs typeface="Arial"/>
              </a:rPr>
              <a:t>​</a:t>
            </a:r>
          </a:p>
          <a:p>
            <a:r>
              <a:rPr lang="en-GB" b="1"/>
              <a:t>Lighter area = higher probability</a:t>
            </a:r>
            <a:r>
              <a:rPr lang="en-GB"/>
              <a:t>​</a:t>
            </a:r>
          </a:p>
          <a:p>
            <a:endParaRPr lang="en-GB"/>
          </a:p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16B1E6-F196-5526-E6DD-E05B90FFE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1208" y="3097630"/>
            <a:ext cx="4564481" cy="3640556"/>
          </a:xfrm>
          <a:prstGeom prst="rect">
            <a:avLst/>
          </a:prstGeom>
        </p:spPr>
      </p:pic>
      <p:pic>
        <p:nvPicPr>
          <p:cNvPr id="8" name="Picture 7" descr="A chart of a map&#10;&#10;AI-generated content may be incorrect.">
            <a:extLst>
              <a:ext uri="{FF2B5EF4-FFF2-40B4-BE49-F238E27FC236}">
                <a16:creationId xmlns:a16="http://schemas.microsoft.com/office/drawing/2014/main" id="{6FE2EB4A-5A0F-3842-D933-3CB039A53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44" y="2966285"/>
            <a:ext cx="4496302" cy="389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68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2CC1E4F-F1F0-B945-BE50-C72A7103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95BB3E-946B-713E-6868-2D3FB68E5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007" y="1922"/>
            <a:ext cx="4361693" cy="1527049"/>
          </a:xfrm>
        </p:spPr>
        <p:txBody>
          <a:bodyPr anchor="b">
            <a:normAutofit/>
          </a:bodyPr>
          <a:lstStyle/>
          <a:p>
            <a:r>
              <a:rPr lang="en-GB" dirty="0"/>
              <a:t>Conclusion and Future Work</a:t>
            </a:r>
          </a:p>
        </p:txBody>
      </p:sp>
      <p:pic>
        <p:nvPicPr>
          <p:cNvPr id="4" name="Picture 3" descr="A diagram of the solar system&#10;&#10;AI-generated content may be incorrect.">
            <a:extLst>
              <a:ext uri="{FF2B5EF4-FFF2-40B4-BE49-F238E27FC236}">
                <a16:creationId xmlns:a16="http://schemas.microsoft.com/office/drawing/2014/main" id="{E935ED78-CC96-E41A-DEEB-5CD0ED26D2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18" r="22974"/>
          <a:stretch>
            <a:fillRect/>
          </a:stretch>
        </p:blipFill>
        <p:spPr>
          <a:xfrm>
            <a:off x="1" y="10"/>
            <a:ext cx="63733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31D8F-0C27-8A8C-7470-0883F76E9F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3007" y="1521030"/>
            <a:ext cx="4361693" cy="40965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1500" dirty="0">
                <a:ea typeface="+mn-lt"/>
                <a:cs typeface="+mn-lt"/>
              </a:rPr>
              <a:t>Speeds up the identification of exoplanets.</a:t>
            </a:r>
            <a:endParaRPr lang="en-US"/>
          </a:p>
          <a:p>
            <a:r>
              <a:rPr lang="en-GB" sz="1500" dirty="0">
                <a:ea typeface="+mn-lt"/>
                <a:cs typeface="+mn-lt"/>
              </a:rPr>
              <a:t>Combines AI and orbital dynamics to find and validate, and predict location of exoplanets in stable regions of known systems.</a:t>
            </a:r>
            <a:endParaRPr lang="en-GB" dirty="0">
              <a:ea typeface="+mn-lt"/>
              <a:cs typeface="+mn-lt"/>
            </a:endParaRPr>
          </a:p>
          <a:p>
            <a:r>
              <a:rPr lang="en-GB" sz="1500" dirty="0">
                <a:ea typeface="+mn-lt"/>
                <a:cs typeface="+mn-lt"/>
              </a:rPr>
              <a:t>In the future, we will Improves data processing for complex datasets, enhancing model accuracy for both the classification and physics models.</a:t>
            </a:r>
            <a:endParaRPr lang="en-GB"/>
          </a:p>
          <a:p>
            <a:pPr>
              <a:lnSpc>
                <a:spcPct val="110000"/>
              </a:lnSpc>
            </a:pPr>
            <a:endParaRPr lang="en-GB" sz="1500" dirty="0"/>
          </a:p>
        </p:txBody>
      </p:sp>
    </p:spTree>
    <p:extLst>
      <p:ext uri="{BB962C8B-B14F-4D97-AF65-F5344CB8AC3E}">
        <p14:creationId xmlns:p14="http://schemas.microsoft.com/office/powerpoint/2010/main" val="2897059854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VanillaVTI</vt:lpstr>
      <vt:lpstr>Hunting for Exoplanets with AI</vt:lpstr>
      <vt:lpstr>Why?</vt:lpstr>
      <vt:lpstr>What did do?</vt:lpstr>
      <vt:lpstr> Orbit Simulation</vt:lpstr>
      <vt:lpstr>MEGNO - (Mean Exponential Growth factor of Nearby orbits)</vt:lpstr>
      <vt:lpstr>Conclusion and 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Philip Roche</dc:creator>
  <cp:revision>156</cp:revision>
  <dcterms:created xsi:type="dcterms:W3CDTF">2025-10-04T15:37:50Z</dcterms:created>
  <dcterms:modified xsi:type="dcterms:W3CDTF">2025-10-05T12:32:48Z</dcterms:modified>
</cp:coreProperties>
</file>

<file path=docProps/thumbnail.jpeg>
</file>